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4"/>
    <p:sldMasterId id="2147483655" r:id="rId5"/>
    <p:sldMasterId id="2147483665" r:id="rId6"/>
  </p:sldMasterIdLst>
  <p:notesMasterIdLst>
    <p:notesMasterId r:id="rId22"/>
  </p:notesMasterIdLst>
  <p:handoutMasterIdLst>
    <p:handoutMasterId r:id="rId23"/>
  </p:handoutMasterIdLst>
  <p:sldIdLst>
    <p:sldId id="269" r:id="rId7"/>
    <p:sldId id="264" r:id="rId8"/>
    <p:sldId id="260" r:id="rId9"/>
    <p:sldId id="261" r:id="rId10"/>
    <p:sldId id="262" r:id="rId11"/>
    <p:sldId id="275" r:id="rId12"/>
    <p:sldId id="263" r:id="rId13"/>
    <p:sldId id="271" r:id="rId14"/>
    <p:sldId id="265" r:id="rId15"/>
    <p:sldId id="266" r:id="rId16"/>
    <p:sldId id="273" r:id="rId17"/>
    <p:sldId id="268" r:id="rId18"/>
    <p:sldId id="270" r:id="rId19"/>
    <p:sldId id="276" r:id="rId20"/>
    <p:sldId id="26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6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pos="3642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DED826-D9C5-193F-2007-EF40A0A44F5C}" name="Gareth Parry-Jones" initials="GP" userId="S::GParry-Jones@bma.org.uk::d9ef0695-e1e1-4406-9bb0-4a4cc0e8a181" providerId="AD"/>
  <p188:author id="{7BEEA9C3-97B2-9BEB-9D27-35EB4476A633}" name="Sally Harper" initials="SH" userId="S::SHarper@bma.org.uk::ad77c8e6-4acf-4378-ae05-00224e60bdc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9ED9"/>
    <a:srgbClr val="13306E"/>
    <a:srgbClr val="1F3B6E"/>
    <a:srgbClr val="086EB6"/>
    <a:srgbClr val="50535A"/>
    <a:srgbClr val="00A3E0"/>
    <a:srgbClr val="48A2DE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14"/>
      </p:cViewPr>
      <p:guideLst>
        <p:guide orient="horz" pos="946"/>
        <p:guide orient="horz" pos="1620"/>
        <p:guide orient="horz" pos="517"/>
        <p:guide pos="36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A49AA-F82B-7F43-97F9-2E361A3A5817}" type="datetimeFigureOut">
              <a:rPr lang="en-US" smtClean="0"/>
              <a:t>6/7/2024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09F81-D0BF-BA44-BB47-A409B24A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2033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03147-221E-DF4C-8FB5-DFBB07EB4721}" type="datetimeFigureOut">
              <a:rPr lang="en-US" smtClean="0"/>
              <a:t>6/7/2024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44F72-B667-724A-817B-C8D52BA16B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0654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720B5B47-3CF9-9543-849A-170F8D3A42D1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7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- W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810" y="1205473"/>
            <a:ext cx="878947" cy="140546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9B358B89-FA03-894B-9B34-3AD1A40A9F87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1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745ED1E8-6960-3D47-90C4-16534FF1BC65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930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B5BA1073-7662-6F40-AE28-55ABC5DA8CD7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972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AFDC32B0-FC21-164D-B2AE-427EDF0A5E43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254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2E7A7341-6E70-D44C-941B-80C4EBDDABB7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717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2A26A3F8-7E36-7142-AB35-4ABC934D5DC4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2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 - Eng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543665" cy="138976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E872B90C-1F9A-2342-AE32-F7306AED6DDC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7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 - N Ire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1122931" cy="108000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F64BB13B-7A7E-DE4C-A2BD-1E91A116B696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9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 - Sco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574141" cy="108000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269046F-C088-4549-BFC8-FFDEDAB9BF01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7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blue - W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882000" cy="140546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15DE1E4C-A7D4-5A4A-A2E2-4D937AB3C1C8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0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9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- Eng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5" y="1205473"/>
            <a:ext cx="543662" cy="138976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7FA73FBD-7BDC-5D4C-91BB-C53BD4B10D20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3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- N Ire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93" y="1205473"/>
            <a:ext cx="1122913" cy="108000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64061F8B-B6B2-3A47-887C-1E7776ECF711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3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- Sco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683765" y="1156363"/>
            <a:ext cx="1460235" cy="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84" y="1205473"/>
            <a:ext cx="574141" cy="107999"/>
          </a:xfrm>
          <a:prstGeom prst="rect">
            <a:avLst/>
          </a:prstGeom>
        </p:spPr>
      </p:pic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003262BE-F2FD-5F47-8BCF-42170FCA248B}" type="datetime3">
              <a:rPr lang="en-GB" smtClean="0"/>
              <a:t>7 June,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4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469" y="2328407"/>
            <a:ext cx="5232745" cy="1977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53" y="382030"/>
            <a:ext cx="1067981" cy="381831"/>
          </a:xfrm>
          <a:prstGeom prst="rect">
            <a:avLst/>
          </a:prstGeom>
        </p:spPr>
      </p:pic>
      <p:pic>
        <p:nvPicPr>
          <p:cNvPr id="12" name="Picture 11" descr="logoH.emf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55" y="4144435"/>
            <a:ext cx="473891" cy="473891"/>
          </a:xfrm>
          <a:prstGeom prst="rect">
            <a:avLst/>
          </a:prstGeom>
        </p:spPr>
      </p:pic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56FEBB99-03FC-C74A-B7BF-B5627E0A13F5}" type="datetime3">
              <a:rPr lang="en-GB" smtClean="0"/>
              <a:t>7 June, 2024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8042" y="4920016"/>
            <a:ext cx="1897190" cy="92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rtl="0"/>
            <a:r>
              <a:rPr lang="en-GB" sz="600" b="0" i="0" u="none" strike="noStrike" kern="1200" baseline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©British Medical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4294F-E917-47CE-E07D-9434783224A3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3A41A-DFF4-C692-7BB1-509C1A25AB1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5808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</p:spTree>
    <p:extLst>
      <p:ext uri="{BB962C8B-B14F-4D97-AF65-F5344CB8AC3E}">
        <p14:creationId xmlns:p14="http://schemas.microsoft.com/office/powerpoint/2010/main" val="186938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8" r:id="rId3"/>
    <p:sldLayoutId id="2147483659" r:id="rId4"/>
    <p:sldLayoutId id="2147483660" r:id="rId5"/>
  </p:sldLayoutIdLst>
  <p:hf hdr="0" ftr="0"/>
  <p:txStyles>
    <p:titleStyle>
      <a:lvl1pPr algn="l" defTabSz="457200" rtl="0" eaLnBrk="1" latinLnBrk="0" hangingPunct="1">
        <a:lnSpc>
          <a:spcPts val="4800"/>
        </a:lnSpc>
        <a:spcBef>
          <a:spcPct val="0"/>
        </a:spcBef>
        <a:buNone/>
        <a:defRPr sz="4600" kern="1200" spc="-50">
          <a:solidFill>
            <a:srgbClr val="FFFFFF"/>
          </a:solidFill>
          <a:latin typeface="Calibri Ligh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/>
        <a:buNone/>
        <a:defRPr sz="2400" kern="1200" spc="-20">
          <a:solidFill>
            <a:schemeClr val="bg1"/>
          </a:solidFill>
          <a:latin typeface="Calibri"/>
          <a:ea typeface="+mn-ea"/>
          <a:cs typeface="Calibri"/>
        </a:defRPr>
      </a:lvl1pPr>
      <a:lvl2pPr marL="0" indent="0" algn="l" defTabSz="4572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/>
        <a:buNone/>
        <a:defRPr sz="2400" kern="1200" spc="-20">
          <a:solidFill>
            <a:schemeClr val="bg1"/>
          </a:solidFill>
          <a:latin typeface="Calibri"/>
          <a:ea typeface="+mn-ea"/>
          <a:cs typeface="+mn-cs"/>
        </a:defRPr>
      </a:lvl2pPr>
      <a:lvl3pPr marL="233363" indent="-233363" algn="l" defTabSz="457200" rtl="0" eaLnBrk="1" latinLnBrk="0" hangingPunct="1">
        <a:lnSpc>
          <a:spcPts val="1800"/>
        </a:lnSpc>
        <a:spcBef>
          <a:spcPts val="0"/>
        </a:spcBef>
        <a:buFont typeface="Arial"/>
        <a:buChar char="•"/>
        <a:tabLst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3pPr>
      <a:lvl4pPr marL="473075" indent="-228600" algn="l" defTabSz="541338" rtl="0" eaLnBrk="1" latinLnBrk="0" hangingPunct="1">
        <a:lnSpc>
          <a:spcPts val="1800"/>
        </a:lnSpc>
        <a:spcBef>
          <a:spcPts val="0"/>
        </a:spcBef>
        <a:buFont typeface="Arial"/>
        <a:buChar char="–"/>
        <a:tabLst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ts val="1800"/>
        </a:lnSpc>
        <a:spcBef>
          <a:spcPts val="0"/>
        </a:spcBef>
        <a:buFont typeface="Arial"/>
        <a:buNone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380995"/>
            <a:ext cx="9144000" cy="762505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043" y="256365"/>
            <a:ext cx="5388409" cy="12464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469" y="2328407"/>
            <a:ext cx="5232745" cy="1977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05" y="382030"/>
            <a:ext cx="1065877" cy="381831"/>
          </a:xfrm>
          <a:prstGeom prst="rect">
            <a:avLst/>
          </a:prstGeom>
        </p:spPr>
      </p:pic>
      <p:pic>
        <p:nvPicPr>
          <p:cNvPr id="13" name="Picture 12" descr="logoH.emf"/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55" y="4144435"/>
            <a:ext cx="473891" cy="473891"/>
          </a:xfrm>
          <a:prstGeom prst="rect">
            <a:avLst/>
          </a:prstGeom>
        </p:spPr>
      </p:pic>
      <p:sp>
        <p:nvSpPr>
          <p:cNvPr id="14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3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latin typeface="Calibri"/>
                <a:cs typeface="Calibri"/>
              </a:defRPr>
            </a:lvl1pPr>
          </a:lstStyle>
          <a:p>
            <a:fld id="{203FB0CC-8AF4-BA4B-B36A-B43D25A23C26}" type="datetime3">
              <a:rPr lang="en-GB" smtClean="0"/>
              <a:t>7 June, 2024</a:t>
            </a:fld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8042" y="4920016"/>
            <a:ext cx="1897190" cy="92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rtl="0"/>
            <a:r>
              <a:rPr lang="en-GB" sz="600" b="0" i="0" u="none" strike="noStrike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©British Medical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CDBAF5-77E9-39A0-3B3F-48659AC0260C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081E8-19B7-6293-6EE9-324DA710DCF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5808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</p:spTree>
    <p:extLst>
      <p:ext uri="{BB962C8B-B14F-4D97-AF65-F5344CB8AC3E}">
        <p14:creationId xmlns:p14="http://schemas.microsoft.com/office/powerpoint/2010/main" val="38507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1" r:id="rId2"/>
    <p:sldLayoutId id="2147483662" r:id="rId3"/>
    <p:sldLayoutId id="2147483663" r:id="rId4"/>
    <p:sldLayoutId id="2147483664" r:id="rId5"/>
  </p:sldLayoutIdLst>
  <p:hf hdr="0" ftr="0"/>
  <p:txStyles>
    <p:titleStyle>
      <a:lvl1pPr algn="l" defTabSz="457200" rtl="0" eaLnBrk="1" latinLnBrk="0" hangingPunct="1">
        <a:lnSpc>
          <a:spcPts val="4800"/>
        </a:lnSpc>
        <a:spcBef>
          <a:spcPct val="0"/>
        </a:spcBef>
        <a:buNone/>
        <a:defRPr sz="4600" kern="1200" spc="-50">
          <a:solidFill>
            <a:schemeClr val="tx1"/>
          </a:solidFill>
          <a:latin typeface="Calibri Ligh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/>
        <a:buNone/>
        <a:defRPr sz="2400" kern="1200" spc="-20">
          <a:solidFill>
            <a:schemeClr val="tx1"/>
          </a:solidFill>
          <a:latin typeface="Calibri"/>
          <a:ea typeface="+mn-ea"/>
          <a:cs typeface="Calibri"/>
        </a:defRPr>
      </a:lvl1pPr>
      <a:lvl2pPr marL="0" indent="0" algn="l" defTabSz="4572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/>
        <a:buNone/>
        <a:defRPr sz="2400" kern="1200" spc="-20">
          <a:solidFill>
            <a:schemeClr val="tx1"/>
          </a:solidFill>
          <a:latin typeface="Calibri"/>
          <a:ea typeface="+mn-ea"/>
          <a:cs typeface="+mn-cs"/>
        </a:defRPr>
      </a:lvl2pPr>
      <a:lvl3pPr marL="233363" indent="-233363" algn="l" defTabSz="457200" rtl="0" eaLnBrk="1" latinLnBrk="0" hangingPunct="1">
        <a:lnSpc>
          <a:spcPts val="1800"/>
        </a:lnSpc>
        <a:spcBef>
          <a:spcPts val="0"/>
        </a:spcBef>
        <a:buFont typeface="Lucida Grande"/>
        <a:buChar char="–"/>
        <a:tabLst/>
        <a:defRPr sz="1600" kern="1200" spc="-20">
          <a:solidFill>
            <a:schemeClr val="tx1"/>
          </a:solidFill>
          <a:latin typeface="+mn-lt"/>
          <a:ea typeface="+mn-ea"/>
          <a:cs typeface="+mn-cs"/>
        </a:defRPr>
      </a:lvl3pPr>
      <a:lvl4pPr marL="473075" indent="-228600" algn="l" defTabSz="541338" rtl="0" eaLnBrk="1" latinLnBrk="0" hangingPunct="1">
        <a:lnSpc>
          <a:spcPts val="1800"/>
        </a:lnSpc>
        <a:spcBef>
          <a:spcPts val="0"/>
        </a:spcBef>
        <a:buFont typeface="Lucida Grande"/>
        <a:buChar char="–"/>
        <a:tabLst/>
        <a:defRPr sz="1600" kern="1200" spc="-20">
          <a:solidFill>
            <a:schemeClr val="tx1"/>
          </a:solidFill>
          <a:latin typeface="+mn-lt"/>
          <a:ea typeface="+mn-ea"/>
          <a:cs typeface="+mn-cs"/>
        </a:defRPr>
      </a:lvl4pPr>
      <a:lvl5pPr marL="719138" indent="-230188" algn="l" defTabSz="457200" rtl="0" eaLnBrk="1" latinLnBrk="0" hangingPunct="1">
        <a:lnSpc>
          <a:spcPts val="1800"/>
        </a:lnSpc>
        <a:spcBef>
          <a:spcPts val="0"/>
        </a:spcBef>
        <a:buFont typeface="Lucida Grande"/>
        <a:buChar char="–"/>
        <a:tabLst/>
        <a:defRPr sz="1600" kern="1200" spc="-2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044" y="256365"/>
            <a:ext cx="5396602" cy="12464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01" y="381701"/>
            <a:ext cx="463550" cy="165731"/>
          </a:xfrm>
          <a:prstGeom prst="rect">
            <a:avLst/>
          </a:prstGeom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93101" y="4784345"/>
            <a:ext cx="256114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algn="l" defTabSz="457200" rtl="0" eaLnBrk="1" latinLnBrk="0" hangingPunct="1">
              <a:defRPr lang="en-GB" sz="800" b="0" i="0" u="none" strike="noStrike" kern="1200" baseline="0" smtClean="0">
                <a:solidFill>
                  <a:srgbClr val="FFFFFF"/>
                </a:solidFill>
                <a:latin typeface="Calibri"/>
                <a:ea typeface="+mn-ea"/>
                <a:cs typeface="Calibri"/>
              </a:defRPr>
            </a:lvl1pPr>
          </a:lstStyle>
          <a:p>
            <a:fld id="{E4E00EF0-048C-114D-ADD5-1D5ACA69D45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Date Placeholder 5"/>
          <p:cNvSpPr>
            <a:spLocks noGrp="1"/>
          </p:cNvSpPr>
          <p:nvPr>
            <p:ph type="dt" sz="half" idx="2"/>
          </p:nvPr>
        </p:nvSpPr>
        <p:spPr>
          <a:xfrm>
            <a:off x="388044" y="4781750"/>
            <a:ext cx="2894509" cy="12311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lang="en-US" sz="800" b="0" i="0" u="none" strike="noStrike" baseline="0" smtClean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0ABF9059-2BCA-7548-ABD1-121CD61CD08A}" type="datetime3">
              <a:rPr lang="en-GB" smtClean="0"/>
              <a:t>7 June, 2024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8042" y="4920016"/>
            <a:ext cx="1897190" cy="923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rtl="0"/>
            <a:r>
              <a:rPr lang="en-GB" sz="600" b="0" i="0" u="none" strike="noStrike" kern="1200" baseline="0">
                <a:solidFill>
                  <a:srgbClr val="FFFFFF"/>
                </a:solidFill>
                <a:latin typeface="Calibri"/>
                <a:ea typeface="+mn-ea"/>
                <a:cs typeface="Calibri"/>
              </a:rPr>
              <a:t>©British Medical Association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865F3-30E3-506D-20BB-B8230E04C74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BF2745-DCC2-8720-AF9A-A67083E6130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4958080"/>
            <a:ext cx="100965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Sensitivity: Unrestricted</a:t>
            </a:r>
          </a:p>
        </p:txBody>
      </p:sp>
    </p:spTree>
    <p:extLst>
      <p:ext uri="{BB962C8B-B14F-4D97-AF65-F5344CB8AC3E}">
        <p14:creationId xmlns:p14="http://schemas.microsoft.com/office/powerpoint/2010/main" val="287271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hdr="0" ftr="0"/>
  <p:txStyles>
    <p:titleStyle>
      <a:lvl1pPr algn="l" defTabSz="457200" rtl="0" eaLnBrk="1" latinLnBrk="0" hangingPunct="1">
        <a:lnSpc>
          <a:spcPts val="4800"/>
        </a:lnSpc>
        <a:spcBef>
          <a:spcPct val="0"/>
        </a:spcBef>
        <a:buNone/>
        <a:defRPr sz="4600" kern="1200" spc="-50">
          <a:solidFill>
            <a:schemeClr val="bg1"/>
          </a:solidFill>
          <a:latin typeface="Calibri Ligh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800"/>
        </a:lnSpc>
        <a:spcBef>
          <a:spcPts val="0"/>
        </a:spcBef>
        <a:buFont typeface="Arial"/>
        <a:buNone/>
        <a:defRPr sz="1600" kern="1200" spc="-20">
          <a:solidFill>
            <a:schemeClr val="bg1"/>
          </a:solidFill>
          <a:latin typeface="+mn-lt"/>
          <a:ea typeface="+mn-ea"/>
          <a:cs typeface="Calibri"/>
        </a:defRPr>
      </a:lvl1pPr>
      <a:lvl2pPr marL="0" indent="0" algn="l" defTabSz="457200" rtl="0" eaLnBrk="1" latinLnBrk="0" hangingPunct="1">
        <a:lnSpc>
          <a:spcPts val="1800"/>
        </a:lnSpc>
        <a:spcBef>
          <a:spcPts val="0"/>
        </a:spcBef>
        <a:buFont typeface="Arial"/>
        <a:buNone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2pPr>
      <a:lvl3pPr marL="233363" indent="-233363" algn="l" defTabSz="457200" rtl="0" eaLnBrk="1" latinLnBrk="0" hangingPunct="1">
        <a:lnSpc>
          <a:spcPts val="1800"/>
        </a:lnSpc>
        <a:spcBef>
          <a:spcPts val="0"/>
        </a:spcBef>
        <a:buFont typeface="Arial"/>
        <a:buChar char="•"/>
        <a:tabLst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3pPr>
      <a:lvl4pPr marL="473075" indent="-228600" algn="l" defTabSz="541338" rtl="0" eaLnBrk="1" latinLnBrk="0" hangingPunct="1">
        <a:lnSpc>
          <a:spcPts val="1800"/>
        </a:lnSpc>
        <a:spcBef>
          <a:spcPts val="0"/>
        </a:spcBef>
        <a:buFont typeface="Arial"/>
        <a:buChar char="–"/>
        <a:tabLst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ts val="1800"/>
        </a:lnSpc>
        <a:spcBef>
          <a:spcPts val="0"/>
        </a:spcBef>
        <a:buFont typeface="Arial"/>
        <a:buNone/>
        <a:defRPr sz="1600" kern="1200" spc="-2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DEBB25-9256-690D-C6EB-FB4BCDDEAC7D}"/>
              </a:ext>
            </a:extLst>
          </p:cNvPr>
          <p:cNvSpPr txBox="1"/>
          <p:nvPr/>
        </p:nvSpPr>
        <p:spPr>
          <a:xfrm>
            <a:off x="1116136" y="2193019"/>
            <a:ext cx="691172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fontAlgn="base"/>
            <a:r>
              <a:rPr lang="en-GB" sz="4800" b="1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GPs are on your side</a:t>
            </a:r>
            <a:endParaRPr lang="en-GB" sz="3600" b="0" i="0">
              <a:solidFill>
                <a:schemeClr val="bg1"/>
              </a:solidFill>
              <a:effectLst/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663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5CBE0E-27B6-A3B2-849C-A7D30A688A88}"/>
              </a:ext>
            </a:extLst>
          </p:cNvPr>
          <p:cNvSpPr txBox="1"/>
          <p:nvPr/>
        </p:nvSpPr>
        <p:spPr>
          <a:xfrm>
            <a:off x="1282700" y="1653269"/>
            <a:ext cx="6578600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Those GPs left working in the NHS are overworked and undervalued and feel it is unsafe working in these conditions. </a:t>
            </a:r>
          </a:p>
          <a:p>
            <a:pPr algn="ctr"/>
            <a:endParaRPr lang="en-GB" sz="28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When they leave, it creates a vicious circle where patients struggle to get access.</a:t>
            </a:r>
            <a:endParaRPr lang="en-GB" sz="2800" i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62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76F8C8-F081-86C9-4F34-4A36406AB6B4}"/>
              </a:ext>
            </a:extLst>
          </p:cNvPr>
          <p:cNvSpPr txBox="1"/>
          <p:nvPr/>
        </p:nvSpPr>
        <p:spPr>
          <a:xfrm>
            <a:off x="975784" y="1653269"/>
            <a:ext cx="7192433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Practices' funding has been cut by over</a:t>
            </a:r>
            <a:br>
              <a:rPr lang="en-GB" sz="2800">
                <a:ea typeface="+mn-lt"/>
                <a:cs typeface="+mn-lt"/>
              </a:rPr>
            </a:br>
            <a:r>
              <a:rPr lang="en-GB" sz="2800" b="1">
                <a:solidFill>
                  <a:schemeClr val="bg1"/>
                </a:solidFill>
                <a:ea typeface="+mn-lt"/>
                <a:cs typeface="+mn-lt"/>
              </a:rPr>
              <a:t>£660 million since 2019*</a:t>
            </a: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, with </a:t>
            </a:r>
            <a:endParaRPr lang="en-GB" sz="2800" b="1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GB" sz="2800" b="1">
                <a:solidFill>
                  <a:schemeClr val="bg1"/>
                </a:solidFill>
                <a:ea typeface="+mn-lt"/>
                <a:cs typeface="+mn-lt"/>
              </a:rPr>
              <a:t>no funding for essential services</a:t>
            </a:r>
          </a:p>
          <a:p>
            <a:pPr marL="457200" indent="-457200">
              <a:buFont typeface="Arial"/>
              <a:buChar char="•"/>
            </a:pPr>
            <a:r>
              <a:rPr lang="en-GB" sz="2800" b="1">
                <a:solidFill>
                  <a:schemeClr val="bg1"/>
                </a:solidFill>
                <a:ea typeface="+mn-lt"/>
                <a:cs typeface="+mn-lt"/>
              </a:rPr>
              <a:t>no funding for more GPs </a:t>
            </a: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or </a:t>
            </a:r>
            <a:r>
              <a:rPr lang="en-GB" sz="2800" b="1">
                <a:solidFill>
                  <a:schemeClr val="bg1"/>
                </a:solidFill>
                <a:ea typeface="+mn-lt"/>
                <a:cs typeface="+mn-lt"/>
              </a:rPr>
              <a:t>practice nurses</a:t>
            </a:r>
            <a:endParaRPr lang="en-GB" sz="2800" b="1">
              <a:solidFill>
                <a:schemeClr val="bg1"/>
              </a:solidFill>
              <a:ea typeface="Calibri Light"/>
              <a:cs typeface="Calibri Light"/>
            </a:endParaRPr>
          </a:p>
          <a:p>
            <a:pPr algn="ctr"/>
            <a:endParaRPr lang="en-GB" sz="2800" b="1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r>
              <a:rPr lang="en-GB" sz="2000">
                <a:solidFill>
                  <a:schemeClr val="bg1"/>
                </a:solidFill>
                <a:latin typeface="Calibri Light"/>
                <a:ea typeface="Calibri"/>
                <a:cs typeface="Calibri"/>
              </a:rPr>
              <a:t>*in real terms, since 2019/20 (CPI)</a:t>
            </a:r>
            <a:endParaRPr lang="en-GB" sz="2800">
              <a:solidFill>
                <a:schemeClr val="bg1"/>
              </a:solidFill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161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  <a:p>
            <a:pPr algn="ctr"/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AFD299-D315-533A-FF83-7C4FEAE1BB7B}"/>
              </a:ext>
            </a:extLst>
          </p:cNvPr>
          <p:cNvSpPr txBox="1"/>
          <p:nvPr/>
        </p:nvSpPr>
        <p:spPr>
          <a:xfrm>
            <a:off x="1462616" y="1653269"/>
            <a:ext cx="6218768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solidFill>
                  <a:schemeClr val="bg1"/>
                </a:solidFill>
                <a:ea typeface="+mn-lt"/>
                <a:cs typeface="+mn-lt"/>
              </a:rPr>
              <a:t>The Government have imposed a contract on GPs that is resulting in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:</a:t>
            </a:r>
          </a:p>
          <a:p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  <a:p>
            <a:pPr marL="342900" indent="-342900">
              <a:buFont typeface="System Font Regular"/>
              <a:buChar char="–"/>
            </a:pPr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more local practices closing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GB" sz="240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342900" indent="-342900">
              <a:buFont typeface="System Font Regular"/>
              <a:buChar char="–"/>
            </a:pPr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more GPs leaving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GB" sz="240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342900" indent="-3429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access for patients getting worse and worse</a:t>
            </a:r>
            <a:endParaRPr lang="en-GB" sz="2800" i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9436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AC856-5238-EDAC-F7C5-5978369838B6}"/>
              </a:ext>
            </a:extLst>
          </p:cNvPr>
          <p:cNvSpPr txBox="1"/>
          <p:nvPr/>
        </p:nvSpPr>
        <p:spPr>
          <a:xfrm>
            <a:off x="987973" y="1879253"/>
            <a:ext cx="716805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We want patients to </a:t>
            </a:r>
            <a:endParaRPr lang="en-US">
              <a:solidFill>
                <a:schemeClr val="bg1"/>
              </a:solidFill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GB" sz="28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stand side by side with us </a:t>
            </a:r>
            <a:r>
              <a:rPr lang="en-GB" sz="28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call for a return to the GP services we used to be proud of.</a:t>
            </a:r>
            <a:endParaRPr lang="en-US">
              <a:solidFill>
                <a:schemeClr val="bg1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0833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  <a:p>
            <a:pPr algn="ctr"/>
            <a:endParaRPr lang="en-US" sz="28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AFD299-D315-533A-FF83-7C4FEAE1BB7B}"/>
              </a:ext>
            </a:extLst>
          </p:cNvPr>
          <p:cNvSpPr txBox="1"/>
          <p:nvPr/>
        </p:nvSpPr>
        <p:spPr>
          <a:xfrm>
            <a:off x="1518570" y="1502860"/>
            <a:ext cx="610686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solidFill>
                  <a:schemeClr val="bg1"/>
                </a:solidFill>
                <a:ea typeface="+mn-lt"/>
                <a:cs typeface="+mn-lt"/>
              </a:rPr>
              <a:t>We need </a:t>
            </a: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your help </a:t>
            </a:r>
            <a:r>
              <a:rPr lang="en-GB" sz="2400">
                <a:solidFill>
                  <a:schemeClr val="bg1"/>
                </a:solidFill>
                <a:ea typeface="+mn-lt"/>
                <a:cs typeface="+mn-lt"/>
              </a:rPr>
              <a:t>in supporting our calls of Government to provide the funding for:</a:t>
            </a:r>
            <a:br>
              <a:rPr lang="en-GB" sz="2400">
                <a:solidFill>
                  <a:schemeClr val="bg1"/>
                </a:solidFill>
                <a:ea typeface="+mn-lt"/>
                <a:cs typeface="+mn-lt"/>
              </a:rPr>
            </a:br>
            <a:endParaRPr lang="en-US" sz="2400" b="1">
              <a:solidFill>
                <a:schemeClr val="bg1"/>
              </a:solidFill>
              <a:ea typeface="+mn-lt"/>
              <a:cs typeface="+mn-lt"/>
            </a:endParaRPr>
          </a:p>
          <a:p>
            <a:pPr marL="457200" indent="-4572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More GPs</a:t>
            </a:r>
            <a:endParaRPr lang="en-GB" sz="240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457200" indent="-457200">
              <a:buFont typeface="System Font Regular"/>
              <a:buChar char="–"/>
            </a:pPr>
            <a:r>
              <a:rPr lang="en-US" sz="2400" b="1">
                <a:solidFill>
                  <a:schemeClr val="bg1"/>
                </a:solidFill>
                <a:ea typeface="+mn-lt"/>
                <a:cs typeface="+mn-lt"/>
              </a:rPr>
              <a:t>More Nurses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GB" sz="2400">
              <a:solidFill>
                <a:schemeClr val="bg1"/>
              </a:solidFill>
              <a:ea typeface="Calibri Light"/>
              <a:cs typeface="Calibri Light"/>
            </a:endParaRPr>
          </a:p>
          <a:p>
            <a:pPr marL="457200" indent="-4572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More Staff</a:t>
            </a:r>
          </a:p>
          <a:p>
            <a:pPr marL="457200" indent="-4572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Modern practice buildings</a:t>
            </a:r>
          </a:p>
          <a:p>
            <a:pPr marL="457200" indent="-457200">
              <a:buFont typeface="System Font Regular"/>
              <a:buChar char="–"/>
            </a:pPr>
            <a:r>
              <a:rPr lang="en-GB" sz="2400" b="1">
                <a:solidFill>
                  <a:schemeClr val="bg1"/>
                </a:solidFill>
                <a:ea typeface="+mn-lt"/>
                <a:cs typeface="+mn-lt"/>
              </a:rPr>
              <a:t>More appointments for patients</a:t>
            </a:r>
            <a:endParaRPr lang="en-GB" sz="2800" i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696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857652-CAFF-36A2-F3F6-C16F40A4DC1F}"/>
              </a:ext>
            </a:extLst>
          </p:cNvPr>
          <p:cNvSpPr txBox="1"/>
          <p:nvPr/>
        </p:nvSpPr>
        <p:spPr>
          <a:xfrm>
            <a:off x="764386" y="2017752"/>
            <a:ext cx="7615228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We know patients deserve better than this </a:t>
            </a:r>
          </a:p>
          <a:p>
            <a:pPr algn="ctr"/>
            <a:r>
              <a:rPr lang="en-GB" sz="2800" b="1">
                <a:solidFill>
                  <a:schemeClr val="bg1"/>
                </a:solidFill>
                <a:ea typeface="+mn-lt"/>
                <a:cs typeface="+mn-lt"/>
              </a:rPr>
              <a:t>GPs Are On Your Side</a:t>
            </a:r>
          </a:p>
          <a:p>
            <a:pPr algn="ctr"/>
            <a:endParaRPr lang="en-GB" sz="2800" b="1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GB" sz="2800" b="1" err="1">
                <a:solidFill>
                  <a:srgbClr val="039ED9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bma.org.uk</a:t>
            </a:r>
            <a:r>
              <a:rPr lang="en-GB" sz="2800" b="1">
                <a:solidFill>
                  <a:srgbClr val="039ED9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/</a:t>
            </a:r>
            <a:r>
              <a:rPr lang="en-GB" sz="2800" b="1" err="1">
                <a:solidFill>
                  <a:srgbClr val="039ED9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GPsOnYourSide</a:t>
            </a:r>
            <a:endParaRPr lang="en-GB" sz="2800" b="1" i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05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D82B60-6CBB-B0FB-8F72-1328164AB554}"/>
              </a:ext>
            </a:extLst>
          </p:cNvPr>
          <p:cNvSpPr txBox="1"/>
          <p:nvPr/>
        </p:nvSpPr>
        <p:spPr>
          <a:xfrm>
            <a:off x="823942" y="2017752"/>
            <a:ext cx="749611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GB" sz="48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Like you, GPs</a:t>
            </a:r>
            <a:r>
              <a:rPr lang="en-GB" sz="4800" b="1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 want:</a:t>
            </a:r>
            <a:r>
              <a:rPr lang="en-GB" sz="48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376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9E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16" descr="A doctor talking to a patient&#10;&#10;Description automatically generated">
            <a:extLst>
              <a:ext uri="{FF2B5EF4-FFF2-40B4-BE49-F238E27FC236}">
                <a16:creationId xmlns:a16="http://schemas.microsoft.com/office/drawing/2014/main" id="{C99DFD84-88A5-916D-BDF3-1EBCFD8A1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l="6897" t="7238" b="14282"/>
          <a:stretch/>
        </p:blipFill>
        <p:spPr>
          <a:xfrm>
            <a:off x="0" y="0"/>
            <a:ext cx="9144000" cy="5143500"/>
          </a:xfrm>
        </p:spPr>
      </p:pic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E21EABA-2240-6B1F-AEF3-82F1CC6E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4803"/>
            <a:ext cx="1536600" cy="44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03591-9576-E3FA-0986-1EE5345641BE}"/>
              </a:ext>
            </a:extLst>
          </p:cNvPr>
          <p:cNvSpPr txBox="1"/>
          <p:nvPr/>
        </p:nvSpPr>
        <p:spPr>
          <a:xfrm>
            <a:off x="1116136" y="2340918"/>
            <a:ext cx="6911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GB" sz="28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be there for you whenever you need us. </a:t>
            </a:r>
          </a:p>
        </p:txBody>
      </p:sp>
    </p:spTree>
    <p:extLst>
      <p:ext uri="{BB962C8B-B14F-4D97-AF65-F5344CB8AC3E}">
        <p14:creationId xmlns:p14="http://schemas.microsoft.com/office/powerpoint/2010/main" val="3538252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with a stethoscope around her neck&#10;&#10;Description automatically generated">
            <a:extLst>
              <a:ext uri="{FF2B5EF4-FFF2-40B4-BE49-F238E27FC236}">
                <a16:creationId xmlns:a16="http://schemas.microsoft.com/office/drawing/2014/main" id="{19DBB72A-E0AA-805F-496F-E29F6453D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9796" t="3614" r="967" b="21167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03591-9576-E3FA-0986-1EE5345641BE}"/>
              </a:ext>
            </a:extLst>
          </p:cNvPr>
          <p:cNvSpPr txBox="1"/>
          <p:nvPr/>
        </p:nvSpPr>
        <p:spPr>
          <a:xfrm>
            <a:off x="862868" y="2340918"/>
            <a:ext cx="741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/>
            <a:r>
              <a:rPr lang="en-GB" sz="28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deliver continuity of care, and bring back </a:t>
            </a:r>
            <a:br>
              <a:rPr lang="en-GB" sz="28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8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time when patients knew their doctors. </a:t>
            </a: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E21EABA-2240-6B1F-AEF3-82F1CC6E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4803"/>
            <a:ext cx="1536600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9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306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rry image of people in a waiting room&#10;&#10;Description automatically generated">
            <a:extLst>
              <a:ext uri="{FF2B5EF4-FFF2-40B4-BE49-F238E27FC236}">
                <a16:creationId xmlns:a16="http://schemas.microsoft.com/office/drawing/2014/main" id="{3417C735-7806-DB88-1FA8-81779D8EA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744" t="16201" r="909" b="819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03591-9576-E3FA-0986-1EE5345641BE}"/>
              </a:ext>
            </a:extLst>
          </p:cNvPr>
          <p:cNvSpPr txBox="1"/>
          <p:nvPr/>
        </p:nvSpPr>
        <p:spPr>
          <a:xfrm>
            <a:off x="1116136" y="2340918"/>
            <a:ext cx="691172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fontAlgn="base"/>
            <a:r>
              <a:rPr lang="en-GB" sz="28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To spare patients the anxiety of long waits</a:t>
            </a:r>
            <a:r>
              <a:rPr lang="en-GB" sz="28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</a:t>
            </a:r>
            <a:r>
              <a:rPr lang="en-GB" sz="2800" b="0" i="0">
                <a:solidFill>
                  <a:schemeClr val="bg1"/>
                </a:solidFill>
                <a:effectLst/>
                <a:latin typeface="Calibri"/>
                <a:ea typeface="Calibri"/>
                <a:cs typeface="Calibri"/>
              </a:rPr>
              <a:t> </a:t>
            </a:r>
          </a:p>
        </p:txBody>
      </p:sp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E21EABA-2240-6B1F-AEF3-82F1CC6E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4803"/>
            <a:ext cx="1536600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9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39ED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octor measuring the blood pressure of a person&#10;&#10;Description automatically generated">
            <a:extLst>
              <a:ext uri="{FF2B5EF4-FFF2-40B4-BE49-F238E27FC236}">
                <a16:creationId xmlns:a16="http://schemas.microsoft.com/office/drawing/2014/main" id="{259B7C40-3788-7C5E-8914-15680E4D1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751" b="8083"/>
          <a:stretch/>
        </p:blipFill>
        <p:spPr>
          <a:xfrm>
            <a:off x="-30428" y="0"/>
            <a:ext cx="9174428" cy="5143500"/>
          </a:xfrm>
          <a:prstGeom prst="rect">
            <a:avLst/>
          </a:prstGeom>
        </p:spPr>
      </p:pic>
      <p:pic>
        <p:nvPicPr>
          <p:cNvPr id="11" name="Picture 10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E21EABA-2240-6B1F-AEF3-82F1CC6E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4803"/>
            <a:ext cx="1536600" cy="4483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103591-9576-E3FA-0986-1EE5345641BE}"/>
              </a:ext>
            </a:extLst>
          </p:cNvPr>
          <p:cNvSpPr txBox="1"/>
          <p:nvPr/>
        </p:nvSpPr>
        <p:spPr>
          <a:xfrm>
            <a:off x="1116136" y="2340918"/>
            <a:ext cx="691172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en-GB" sz="2800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To keep things simple, so patients have the choice to call us up, </a:t>
            </a:r>
            <a:r>
              <a:rPr lang="en-GB" sz="2800">
                <a:solidFill>
                  <a:schemeClr val="bg1"/>
                </a:solidFill>
                <a:latin typeface="Calibri"/>
                <a:cs typeface="Calibri"/>
              </a:rPr>
              <a:t>send</a:t>
            </a:r>
            <a:r>
              <a:rPr lang="en-GB" sz="2800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 us </a:t>
            </a:r>
            <a:r>
              <a:rPr lang="en-GB" sz="2800">
                <a:solidFill>
                  <a:schemeClr val="bg1"/>
                </a:solidFill>
                <a:latin typeface="Calibri"/>
                <a:cs typeface="Calibri"/>
              </a:rPr>
              <a:t>a message</a:t>
            </a:r>
            <a:br>
              <a:rPr lang="en-GB" sz="280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GB" sz="2800">
                <a:solidFill>
                  <a:schemeClr val="bg1"/>
                </a:solidFill>
                <a:latin typeface="Calibri"/>
                <a:cs typeface="Calibri"/>
              </a:rPr>
              <a:t>or</a:t>
            </a:r>
            <a:r>
              <a:rPr lang="en-GB" sz="2800" b="0" i="0">
                <a:solidFill>
                  <a:schemeClr val="bg1"/>
                </a:solidFill>
                <a:effectLst/>
                <a:latin typeface="Calibri"/>
                <a:cs typeface="Calibri"/>
              </a:rPr>
              <a:t> just walk in.</a:t>
            </a:r>
            <a:endParaRPr lang="en-GB" sz="2800" b="0" i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35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CFC51-ADB7-7509-7F76-D3BEBE214CF3}"/>
              </a:ext>
            </a:extLst>
          </p:cNvPr>
          <p:cNvSpPr txBox="1"/>
          <p:nvPr/>
        </p:nvSpPr>
        <p:spPr>
          <a:xfrm>
            <a:off x="1304051" y="1747730"/>
            <a:ext cx="6317238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ea typeface="+mn-lt"/>
                <a:cs typeface="+mn-lt"/>
              </a:rPr>
              <a:t>Why do many patients find it so hard to access their GP?</a:t>
            </a:r>
            <a:endParaRPr lang="en-GB" sz="24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algn="ctr"/>
            <a:endParaRPr lang="en-GB" sz="2800" b="1">
              <a:solidFill>
                <a:schemeClr val="bg1"/>
              </a:solidFill>
              <a:latin typeface="Calibri Light"/>
              <a:ea typeface="Calibri Light"/>
              <a:cs typeface="Calibri Light"/>
            </a:endParaRPr>
          </a:p>
          <a:p>
            <a:pPr algn="ctr"/>
            <a:r>
              <a:rPr lang="en-GB" sz="32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General Practice is being broken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9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309058"/>
            <a:ext cx="8367914" cy="4525385"/>
          </a:xfrm>
          <a:prstGeom prst="rect">
            <a:avLst/>
          </a:prstGeom>
          <a:solidFill>
            <a:srgbClr val="039ED9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CFC51-ADB7-7509-7F76-D3BEBE214CF3}"/>
              </a:ext>
            </a:extLst>
          </p:cNvPr>
          <p:cNvSpPr txBox="1"/>
          <p:nvPr/>
        </p:nvSpPr>
        <p:spPr>
          <a:xfrm>
            <a:off x="1332080" y="1634848"/>
            <a:ext cx="6203588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GPs and their teams are exhausted</a:t>
            </a: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and losing morale.</a:t>
            </a: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No matter how many hours we work,</a:t>
            </a: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we still can’t see all the patients that</a:t>
            </a:r>
            <a:br>
              <a:rPr lang="en-GB" sz="2800">
                <a:solidFill>
                  <a:schemeClr val="bg1"/>
                </a:solidFill>
                <a:ea typeface="+mn-lt"/>
                <a:cs typeface="+mn-lt"/>
              </a:rPr>
            </a:br>
            <a:r>
              <a:rPr lang="en-GB" sz="2800">
                <a:solidFill>
                  <a:schemeClr val="bg1"/>
                </a:solidFill>
                <a:ea typeface="+mn-lt"/>
                <a:cs typeface="+mn-lt"/>
              </a:rPr>
              <a:t>need our care. </a:t>
            </a:r>
            <a:endParaRPr lang="en-GB" sz="2800">
              <a:solidFill>
                <a:schemeClr val="bg1"/>
              </a:solidFill>
              <a:cs typeface="Calibri Light"/>
            </a:endParaRPr>
          </a:p>
          <a:p>
            <a:pPr algn="ctr"/>
            <a:endParaRPr lang="en-GB" sz="3200" b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011C246-32DB-6531-811D-549195C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and black logo&#10;&#10;Description automatically generated">
            <a:extLst>
              <a:ext uri="{FF2B5EF4-FFF2-40B4-BE49-F238E27FC236}">
                <a16:creationId xmlns:a16="http://schemas.microsoft.com/office/drawing/2014/main" id="{63E25B59-1396-D709-F7FC-374C37736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8" y="2554587"/>
            <a:ext cx="5232400" cy="152657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42CC3D-0D92-5E16-065F-0EBB6BCBF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73A8-673E-8CEE-1B83-31DCD0AB94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8F69CEE-CB96-4542-834A-2FD2AEBF297D}" type="datetime3">
              <a:rPr lang="en-GB" smtClean="0"/>
              <a:t>7 June, 2024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74E99-453B-A51F-4CD7-0D659C938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86EB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E066BE-0E33-82F5-8694-299022F2F0C9}"/>
              </a:ext>
            </a:extLst>
          </p:cNvPr>
          <p:cNvSpPr/>
          <p:nvPr/>
        </p:nvSpPr>
        <p:spPr>
          <a:xfrm>
            <a:off x="388043" y="287891"/>
            <a:ext cx="8367914" cy="4525385"/>
          </a:xfrm>
          <a:prstGeom prst="rect">
            <a:avLst/>
          </a:prstGeom>
          <a:solidFill>
            <a:srgbClr val="1F3B6E"/>
          </a:solidFill>
          <a:effectLst>
            <a:outerShdw dist="9735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3CFC51-ADB7-7509-7F76-D3BEBE214CF3}"/>
              </a:ext>
            </a:extLst>
          </p:cNvPr>
          <p:cNvSpPr txBox="1"/>
          <p:nvPr/>
        </p:nvSpPr>
        <p:spPr>
          <a:xfrm>
            <a:off x="1082403" y="1726392"/>
            <a:ext cx="684106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The past decade has seen us lose over </a:t>
            </a:r>
            <a:r>
              <a:rPr lang="en-GB" sz="28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1,000</a:t>
            </a:r>
            <a:r>
              <a:rPr lang="en-GB" sz="28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 GP surgeries and over </a:t>
            </a:r>
            <a:r>
              <a:rPr lang="en-GB" sz="2800" b="1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10,000</a:t>
            </a:r>
            <a:r>
              <a:rPr lang="en-GB" sz="280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 fewer GPs </a:t>
            </a:r>
            <a:r>
              <a:rPr lang="en-GB" sz="2800" b="1">
                <a:solidFill>
                  <a:schemeClr val="bg1"/>
                </a:solidFill>
                <a:latin typeface="Calibri Light"/>
                <a:ea typeface="Calibri"/>
                <a:cs typeface="Calibri"/>
              </a:rPr>
              <a:t> </a:t>
            </a:r>
            <a:endParaRPr lang="en-GB" sz="2800" b="1" i="0">
              <a:solidFill>
                <a:schemeClr val="bg1"/>
              </a:solidFill>
              <a:effectLst/>
              <a:latin typeface="Calibri Light"/>
              <a:ea typeface="Calibri"/>
              <a:cs typeface="Calibri"/>
            </a:endParaRPr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D3207F05-FBCB-7F7C-78EE-44E614DF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75" y="780332"/>
            <a:ext cx="1536599" cy="448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5B427-52B2-29B9-47A3-A10A21C2045A}"/>
              </a:ext>
            </a:extLst>
          </p:cNvPr>
          <p:cNvSpPr txBox="1"/>
          <p:nvPr/>
        </p:nvSpPr>
        <p:spPr>
          <a:xfrm>
            <a:off x="1082403" y="2894320"/>
            <a:ext cx="684106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8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The Government </a:t>
            </a:r>
            <a:r>
              <a:rPr lang="en-GB" sz="2800" b="1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promised us 6,000 more GPs</a:t>
            </a:r>
            <a:r>
              <a:rPr lang="en-GB" sz="2800">
                <a:solidFill>
                  <a:schemeClr val="bg1"/>
                </a:solidFill>
                <a:latin typeface="Calibri Light"/>
                <a:ea typeface="+mn-lt"/>
                <a:cs typeface="+mn-lt"/>
              </a:rPr>
              <a:t> at the last general election, but the numbers are still going down</a:t>
            </a:r>
            <a:endParaRPr lang="en-GB" sz="2800" b="1">
              <a:solidFill>
                <a:schemeClr val="bg1"/>
              </a:solidFill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2330297"/>
      </p:ext>
    </p:extLst>
  </p:cSld>
  <p:clrMapOvr>
    <a:masterClrMapping/>
  </p:clrMapOvr>
</p:sld>
</file>

<file path=ppt/theme/theme1.xml><?xml version="1.0" encoding="utf-8"?>
<a:theme xmlns:a="http://schemas.openxmlformats.org/drawingml/2006/main" name="BMA Theme Blue Titles">
  <a:themeElements>
    <a:clrScheme name="MBA colour final 4">
      <a:dk1>
        <a:srgbClr val="13316E"/>
      </a:dk1>
      <a:lt1>
        <a:sysClr val="window" lastClr="FFFFFF"/>
      </a:lt1>
      <a:dk2>
        <a:srgbClr val="000000"/>
      </a:dk2>
      <a:lt2>
        <a:srgbClr val="50535A"/>
      </a:lt2>
      <a:accent1>
        <a:srgbClr val="0967B1"/>
      </a:accent1>
      <a:accent2>
        <a:srgbClr val="008E82"/>
      </a:accent2>
      <a:accent3>
        <a:srgbClr val="25A73B"/>
      </a:accent3>
      <a:accent4>
        <a:srgbClr val="EA580D"/>
      </a:accent4>
      <a:accent5>
        <a:srgbClr val="DA1F6C"/>
      </a:accent5>
      <a:accent6>
        <a:srgbClr val="6F4F9B"/>
      </a:accent6>
      <a:hlink>
        <a:srgbClr val="13316E"/>
      </a:hlink>
      <a:folHlink>
        <a:srgbClr val="13316E"/>
      </a:folHlink>
    </a:clrScheme>
    <a:fontScheme name="Office 2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rgbClr val="FFFFF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A slides[2]  -  Read-Only" id="{9D6C54DD-C97D-4E4A-B989-9F36C44DA7FC}" vid="{818503EB-FDD5-5544-BAF7-9A14FA7DFC35}"/>
    </a:ext>
  </a:extLst>
</a:theme>
</file>

<file path=ppt/theme/theme2.xml><?xml version="1.0" encoding="utf-8"?>
<a:theme xmlns:a="http://schemas.openxmlformats.org/drawingml/2006/main" name="BMA Theme White Titles">
  <a:themeElements>
    <a:clrScheme name="MBA colour final 4">
      <a:dk1>
        <a:srgbClr val="13316E"/>
      </a:dk1>
      <a:lt1>
        <a:sysClr val="window" lastClr="FFFFFF"/>
      </a:lt1>
      <a:dk2>
        <a:srgbClr val="000000"/>
      </a:dk2>
      <a:lt2>
        <a:srgbClr val="50535A"/>
      </a:lt2>
      <a:accent1>
        <a:srgbClr val="0967B1"/>
      </a:accent1>
      <a:accent2>
        <a:srgbClr val="008E82"/>
      </a:accent2>
      <a:accent3>
        <a:srgbClr val="25A73B"/>
      </a:accent3>
      <a:accent4>
        <a:srgbClr val="EA580D"/>
      </a:accent4>
      <a:accent5>
        <a:srgbClr val="DA1F6C"/>
      </a:accent5>
      <a:accent6>
        <a:srgbClr val="6F4F9B"/>
      </a:accent6>
      <a:hlink>
        <a:srgbClr val="13316E"/>
      </a:hlink>
      <a:folHlink>
        <a:srgbClr val="13316E"/>
      </a:folHlink>
    </a:clrScheme>
    <a:fontScheme name="Office 2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A slides[2]  -  Read-Only" id="{9D6C54DD-C97D-4E4A-B989-9F36C44DA7FC}" vid="{BDD19099-B462-7241-9AD9-C62E3C60FDC1}"/>
    </a:ext>
  </a:extLst>
</a:theme>
</file>

<file path=ppt/theme/theme3.xml><?xml version="1.0" encoding="utf-8"?>
<a:theme xmlns:a="http://schemas.openxmlformats.org/drawingml/2006/main" name="BMA Theme Divider Slide">
  <a:themeElements>
    <a:clrScheme name="MBA colour final 4">
      <a:dk1>
        <a:srgbClr val="13316E"/>
      </a:dk1>
      <a:lt1>
        <a:sysClr val="window" lastClr="FFFFFF"/>
      </a:lt1>
      <a:dk2>
        <a:srgbClr val="000000"/>
      </a:dk2>
      <a:lt2>
        <a:srgbClr val="50535A"/>
      </a:lt2>
      <a:accent1>
        <a:srgbClr val="0967B1"/>
      </a:accent1>
      <a:accent2>
        <a:srgbClr val="008E82"/>
      </a:accent2>
      <a:accent3>
        <a:srgbClr val="25A73B"/>
      </a:accent3>
      <a:accent4>
        <a:srgbClr val="EA580D"/>
      </a:accent4>
      <a:accent5>
        <a:srgbClr val="DA1F6C"/>
      </a:accent5>
      <a:accent6>
        <a:srgbClr val="6F4F9B"/>
      </a:accent6>
      <a:hlink>
        <a:srgbClr val="13316E"/>
      </a:hlink>
      <a:folHlink>
        <a:srgbClr val="13316E"/>
      </a:folHlink>
    </a:clrScheme>
    <a:fontScheme name="Office 2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 Light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A slides[2]  -  Read-Only" id="{9D6C54DD-C97D-4E4A-B989-9F36C44DA7FC}" vid="{BC1DB67E-6D17-B24E-981A-ADABD556372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638F2A442C3E498072423A638DAD6E" ma:contentTypeVersion="13" ma:contentTypeDescription="Create a new document." ma:contentTypeScope="" ma:versionID="5b0873933b123956ef49d6913cd3abb4">
  <xsd:schema xmlns:xsd="http://www.w3.org/2001/XMLSchema" xmlns:xs="http://www.w3.org/2001/XMLSchema" xmlns:p="http://schemas.microsoft.com/office/2006/metadata/properties" xmlns:ns2="2e495035-503c-4640-ba27-eb13a54660e1" xmlns:ns3="06baf356-d84a-4fc8-8b40-2caf9e7279dd" targetNamespace="http://schemas.microsoft.com/office/2006/metadata/properties" ma:root="true" ma:fieldsID="031a273fe53a72c06046ffa50ca935c3" ns2:_="" ns3:_="">
    <xsd:import namespace="2e495035-503c-4640-ba27-eb13a54660e1"/>
    <xsd:import namespace="06baf356-d84a-4fc8-8b40-2caf9e7279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495035-503c-4640-ba27-eb13a5466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6b6b308-2c12-4546-9ce7-7bf3c7b365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af356-d84a-4fc8-8b40-2caf9e7279d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70d653-d2a2-4ca3-ba14-5104234f91b4}" ma:internalName="TaxCatchAll" ma:showField="CatchAllData" ma:web="06baf356-d84a-4fc8-8b40-2caf9e7279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495035-503c-4640-ba27-eb13a54660e1">
      <Terms xmlns="http://schemas.microsoft.com/office/infopath/2007/PartnerControls"/>
    </lcf76f155ced4ddcb4097134ff3c332f>
    <TaxCatchAll xmlns="06baf356-d84a-4fc8-8b40-2caf9e7279dd" xsi:nil="true"/>
    <SharedWithUsers xmlns="06baf356-d84a-4fc8-8b40-2caf9e7279dd">
      <UserInfo>
        <DisplayName>Susan Law</DisplayName>
        <AccountId>33</AccountId>
        <AccountType/>
      </UserInfo>
      <UserInfo>
        <DisplayName>Emma Breger</DisplayName>
        <AccountId>46</AccountId>
        <AccountType/>
      </UserInfo>
      <UserInfo>
        <DisplayName>Catharina Ohman</DisplayName>
        <AccountId>19</AccountId>
        <AccountType/>
      </UserInfo>
      <UserInfo>
        <DisplayName>Jackie Mehlmann-Wicks</DisplayName>
        <AccountId>79</AccountId>
        <AccountType/>
      </UserInfo>
      <UserInfo>
        <DisplayName>Rebecca Walters</DisplayName>
        <AccountId>80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10D7C45-FA85-4ED8-95E2-BA8FB7654450}">
  <ds:schemaRefs>
    <ds:schemaRef ds:uri="06baf356-d84a-4fc8-8b40-2caf9e7279dd"/>
    <ds:schemaRef ds:uri="2e495035-503c-4640-ba27-eb13a54660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949BADB-BA1D-4180-9846-EAEFFAA95F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71CAB1-9CC5-4D14-AA7E-92F802410E90}">
  <ds:schemaRefs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6baf356-d84a-4fc8-8b40-2caf9e7279dd"/>
    <ds:schemaRef ds:uri="2e495035-503c-4640-ba27-eb13a54660e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</TotalTime>
  <Words>354</Words>
  <Application>Microsoft Office PowerPoint</Application>
  <PresentationFormat>On-screen Show (16:9)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Lucida Grande</vt:lpstr>
      <vt:lpstr>System Font Regular</vt:lpstr>
      <vt:lpstr>BMA Theme Blue Titles</vt:lpstr>
      <vt:lpstr>BMA Theme White Titles</vt:lpstr>
      <vt:lpstr>BMA Theme Divider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Tim Grant</dc:creator>
  <cp:lastModifiedBy>Jackie Mehlmann-Wicks</cp:lastModifiedBy>
  <cp:revision>2</cp:revision>
  <cp:lastPrinted>2015-11-10T14:11:33Z</cp:lastPrinted>
  <dcterms:created xsi:type="dcterms:W3CDTF">2024-04-17T09:40:01Z</dcterms:created>
  <dcterms:modified xsi:type="dcterms:W3CDTF">2024-06-07T10:23:23Z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7922460-7a50-45c6-8899-752de77fbf8e_Enabled">
    <vt:lpwstr>true</vt:lpwstr>
  </property>
  <property fmtid="{D5CDD505-2E9C-101B-9397-08002B2CF9AE}" pid="3" name="MSIP_Label_27922460-7a50-45c6-8899-752de77fbf8e_SetDate">
    <vt:lpwstr>2024-04-17T09:50:16Z</vt:lpwstr>
  </property>
  <property fmtid="{D5CDD505-2E9C-101B-9397-08002B2CF9AE}" pid="4" name="MSIP_Label_27922460-7a50-45c6-8899-752de77fbf8e_Method">
    <vt:lpwstr>Privileged</vt:lpwstr>
  </property>
  <property fmtid="{D5CDD505-2E9C-101B-9397-08002B2CF9AE}" pid="5" name="MSIP_Label_27922460-7a50-45c6-8899-752de77fbf8e_Name">
    <vt:lpwstr>Unrestricted</vt:lpwstr>
  </property>
  <property fmtid="{D5CDD505-2E9C-101B-9397-08002B2CF9AE}" pid="6" name="MSIP_Label_27922460-7a50-45c6-8899-752de77fbf8e_SiteId">
    <vt:lpwstr>bf448ebe-e65f-40e6-9e31-33fdaa412880</vt:lpwstr>
  </property>
  <property fmtid="{D5CDD505-2E9C-101B-9397-08002B2CF9AE}" pid="7" name="MSIP_Label_27922460-7a50-45c6-8899-752de77fbf8e_ActionId">
    <vt:lpwstr>90390f3f-e91a-4e30-acc2-31ae2a61bfa3</vt:lpwstr>
  </property>
  <property fmtid="{D5CDD505-2E9C-101B-9397-08002B2CF9AE}" pid="8" name="MSIP_Label_27922460-7a50-45c6-8899-752de77fbf8e_ContentBits">
    <vt:lpwstr>3</vt:lpwstr>
  </property>
  <property fmtid="{D5CDD505-2E9C-101B-9397-08002B2CF9AE}" pid="9" name="ClassificationContentMarkingFooterLocations">
    <vt:lpwstr>BMA Theme Blue Titles:8\BMA Theme White Titles:8\BMA Theme Divider Slide:6</vt:lpwstr>
  </property>
  <property fmtid="{D5CDD505-2E9C-101B-9397-08002B2CF9AE}" pid="10" name="ClassificationContentMarkingFooterText">
    <vt:lpwstr>Sensitivity: Unrestricted</vt:lpwstr>
  </property>
  <property fmtid="{D5CDD505-2E9C-101B-9397-08002B2CF9AE}" pid="11" name="ClassificationContentMarkingHeaderLocations">
    <vt:lpwstr>BMA Theme Blue Titles:6\BMA Theme White Titles:6\BMA Theme Divider Slide:5</vt:lpwstr>
  </property>
  <property fmtid="{D5CDD505-2E9C-101B-9397-08002B2CF9AE}" pid="12" name="ClassificationContentMarkingHeaderText">
    <vt:lpwstr>Sensitivity: Unrestricted</vt:lpwstr>
  </property>
  <property fmtid="{D5CDD505-2E9C-101B-9397-08002B2CF9AE}" pid="13" name="ContentTypeId">
    <vt:lpwstr>0x010100F2638F2A442C3E498072423A638DAD6E</vt:lpwstr>
  </property>
  <property fmtid="{D5CDD505-2E9C-101B-9397-08002B2CF9AE}" pid="14" name="MediaServiceImageTags">
    <vt:lpwstr/>
  </property>
</Properties>
</file>